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465" autoAdjust="0"/>
  </p:normalViewPr>
  <p:slideViewPr>
    <p:cSldViewPr snapToGrid="0">
      <p:cViewPr varScale="1">
        <p:scale>
          <a:sx n="167" d="100"/>
          <a:sy n="167" d="100"/>
        </p:scale>
        <p:origin x="1548" y="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a98a2c235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" name="Google Shape;108;gaa98a2c235_0_51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aa98a2c235_0_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aa98a2c235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8" name="Google Shape;208;gaa98a2c235_0_78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/>
          </a:p>
          <a:p>
            <a:pPr marL="628650" lvl="1" indent="-101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/>
          </a:p>
          <a:p>
            <a:pPr marL="628650" lvl="1" indent="-101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/>
          </a:p>
        </p:txBody>
      </p:sp>
      <p:sp>
        <p:nvSpPr>
          <p:cNvPr id="209" name="Google Shape;209;gaa98a2c235_0_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b2deacebee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b2deacebee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aa98a2c235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8" name="Google Shape;228;gaa98a2c235_0_117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0160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100"/>
              <a:buFont typeface="Arial"/>
              <a:buNone/>
            </a:pPr>
            <a:endParaRPr sz="1100"/>
          </a:p>
        </p:txBody>
      </p:sp>
      <p:sp>
        <p:nvSpPr>
          <p:cNvPr id="229" name="Google Shape;229;gaa98a2c235_0_1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b2f7be816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b2f7be816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b2f7be816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b2f7be816c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b2f7be816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b2f7be816c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b32d55fe9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b32d55fe9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b32d55fe9a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b32d55fe9a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aa98a2c235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gaa98a2c235_0_126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endParaRPr dirty="0"/>
          </a:p>
          <a:p>
            <a:pPr marL="171450" lvl="0" indent="-10160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100"/>
              <a:buFont typeface="Arial"/>
              <a:buNone/>
            </a:pPr>
            <a:endParaRPr sz="1100" dirty="0"/>
          </a:p>
        </p:txBody>
      </p:sp>
      <p:sp>
        <p:nvSpPr>
          <p:cNvPr id="285" name="Google Shape;285;gaa98a2c235_0_1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aa98a2c235_0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gaa98a2c235_0_135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0160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100"/>
              <a:buFont typeface="Arial"/>
              <a:buNone/>
            </a:pPr>
            <a:endParaRPr sz="1100"/>
          </a:p>
        </p:txBody>
      </p:sp>
      <p:sp>
        <p:nvSpPr>
          <p:cNvPr id="295" name="Google Shape;295;gaa98a2c235_0_1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b2f62264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45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gb2f622644b_0_0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b2f622644b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a98a2c235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aa98a2c235_0_60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95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/>
          </a:p>
        </p:txBody>
      </p:sp>
      <p:sp>
        <p:nvSpPr>
          <p:cNvPr id="130" name="Google Shape;130;gaa98a2c235_0_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aa98a2c235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gaa98a2c235_0_69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28650" lvl="1" indent="-101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/>
          </a:p>
          <a:p>
            <a:pPr marL="628650" lvl="1" indent="-101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/>
          </a:p>
        </p:txBody>
      </p:sp>
      <p:sp>
        <p:nvSpPr>
          <p:cNvPr id="140" name="Google Shape;140;gaa98a2c235_0_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a98a2c235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gaa98a2c235_0_94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100"/>
              <a:buFont typeface="Arial"/>
              <a:buChar char="•"/>
            </a:pPr>
            <a:endParaRPr/>
          </a:p>
        </p:txBody>
      </p:sp>
      <p:sp>
        <p:nvSpPr>
          <p:cNvPr id="151" name="Google Shape;151;gaa98a2c235_0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2db8c76be_0_9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45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gb2db8c76be_0_936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100"/>
              <a:buFont typeface="Arial"/>
              <a:buChar char="•"/>
            </a:pPr>
            <a:endParaRPr/>
          </a:p>
        </p:txBody>
      </p:sp>
      <p:sp>
        <p:nvSpPr>
          <p:cNvPr id="164" name="Google Shape;164;gb2db8c76be_0_9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a98a2c235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gaa98a2c235_0_86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28650" lvl="1" indent="-101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/>
          </a:p>
          <a:p>
            <a:pPr marL="628650" lvl="1" indent="-101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/>
          </a:p>
        </p:txBody>
      </p:sp>
      <p:sp>
        <p:nvSpPr>
          <p:cNvPr id="176" name="Google Shape;176;gaa98a2c235_0_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b2deacebee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b2deacebee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b2deacebe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45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gb2deacebee_0_47:notes"/>
          <p:cNvSpPr txBox="1">
            <a:spLocks noGrp="1"/>
          </p:cNvSpPr>
          <p:nvPr>
            <p:ph type="body" idx="1"/>
          </p:nvPr>
        </p:nvSpPr>
        <p:spPr>
          <a:xfrm>
            <a:off x="685801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28650" lvl="1" indent="-101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/>
          </a:p>
        </p:txBody>
      </p:sp>
      <p:sp>
        <p:nvSpPr>
          <p:cNvPr id="195" name="Google Shape;195;gb2deacebee_0_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fld id="{EAC5BEBD-C411-446A-BD29-630E812A75D4}" type="datetime1">
              <a:rPr lang="de-DE" smtClean="0"/>
              <a:t>07.01.2021</a:t>
            </a:fld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33" name="Google Shape;33;p2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fld id="{7E67EA43-811E-4FCD-BE7B-B51CC5A8FA72}" type="datetime1">
              <a:rPr lang="de-DE" smtClean="0"/>
              <a:t>07.01.2021</a:t>
            </a:fld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2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fld id="{E97D30F1-F3E5-475E-AA7C-0E84B1685942}" type="datetime1">
              <a:rPr lang="de-DE" smtClean="0"/>
              <a:t>07.01.2021</a:t>
            </a:fld>
            <a:endParaRPr/>
          </a:p>
        </p:txBody>
      </p:sp>
      <p:sp>
        <p:nvSpPr>
          <p:cNvPr id="97" name="Google Shape;97;p1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98" name="Google Shape;98;p12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3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61950" rtl="0">
              <a:spcBef>
                <a:spcPts val="800"/>
              </a:spcBef>
              <a:spcAft>
                <a:spcPts val="0"/>
              </a:spcAft>
              <a:buSzPts val="2100"/>
              <a:buChar char="+"/>
              <a:defRPr/>
            </a:lvl1pPr>
            <a:lvl2pPr marL="914400" lvl="1" indent="-342900" rtl="0">
              <a:spcBef>
                <a:spcPts val="400"/>
              </a:spcBef>
              <a:spcAft>
                <a:spcPts val="0"/>
              </a:spcAft>
              <a:buSzPts val="1800"/>
              <a:buChar char="+"/>
              <a:defRPr/>
            </a:lvl2pPr>
            <a:lvl3pPr marL="1371600" lvl="2" indent="-323850" rtl="0">
              <a:spcBef>
                <a:spcPts val="400"/>
              </a:spcBef>
              <a:spcAft>
                <a:spcPts val="0"/>
              </a:spcAft>
              <a:buSzPts val="1500"/>
              <a:buChar char="+"/>
              <a:defRPr/>
            </a:lvl3pPr>
            <a:lvl4pPr marL="1828800" lvl="3" indent="-317500" rtl="0"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rtl="0"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fld id="{B4F22559-F08F-46F7-B3CF-16BD36170183}" type="datetime1">
              <a:rPr lang="de-DE" smtClean="0"/>
              <a:t>07.01.2021</a:t>
            </a:fld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fld id="{5B46BD30-2178-49C6-893F-58BE48BD4FA4}" type="datetime1">
              <a:rPr lang="de-DE" smtClean="0"/>
              <a:t>07.01.2021</a:t>
            </a:fld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fld id="{E7EC7B4D-7388-401A-9336-CF6B41FEAB2B}" type="datetime1">
              <a:rPr lang="de-DE" smtClean="0"/>
              <a:t>07.01.2021</a:t>
            </a:fld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fld id="{5A68F58F-2803-4B3F-B901-F46B6760292A}" type="datetime1">
              <a:rPr lang="de-DE" smtClean="0"/>
              <a:t>07.01.2021</a:t>
            </a:fld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fld id="{4FFCF60C-3B6C-4547-95C0-A441BE5D183F}" type="datetime1">
              <a:rPr lang="de-DE" smtClean="0"/>
              <a:t>07.01.2021</a:t>
            </a:fld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 b="1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 b="1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fld id="{B90E999C-4620-4248-9557-4FE70F42CE6C}" type="datetime1">
              <a:rPr lang="de-DE" smtClean="0"/>
              <a:t>07.01.2021</a:t>
            </a:fld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81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400"/>
              <a:buChar char="+"/>
              <a:defRPr sz="2400"/>
            </a:lvl1pPr>
            <a:lvl2pPr marL="914400" lvl="1" indent="-36195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100"/>
              <a:buChar char="+"/>
              <a:defRPr sz="2100"/>
            </a:lvl2pPr>
            <a:lvl3pPr marL="1371600" lvl="2" indent="-3429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Char char="+"/>
              <a:defRPr sz="1800"/>
            </a:lvl3pPr>
            <a:lvl4pPr marL="1828800" lvl="3" indent="-32385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Char char="+"/>
              <a:defRPr sz="1500"/>
            </a:lvl4pPr>
            <a:lvl5pPr marL="2286000" lvl="4" indent="-32385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Char char="+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fld id="{FF4B6D5F-7FB4-437B-A179-AA0E191887AE}" type="datetime1">
              <a:rPr lang="de-DE" smtClean="0"/>
              <a:t>07.01.2021</a:t>
            </a:fld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0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0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venir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Avenir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venir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Avenir"/>
              <a:buNone/>
              <a:defRPr sz="1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Avenir"/>
              <a:buNone/>
              <a:defRPr sz="1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0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fld id="{56C9C07A-F221-498E-9A27-ADAF7BBD1610}" type="datetime1">
              <a:rPr lang="de-DE" smtClean="0"/>
              <a:t>07.01.2021</a:t>
            </a:fld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 rot="10800000">
            <a:off x="521208" y="-2492"/>
            <a:ext cx="993008" cy="448380"/>
          </a:xfrm>
          <a:custGeom>
            <a:avLst/>
            <a:gdLst/>
            <a:ahLst/>
            <a:cxnLst/>
            <a:rect l="l" t="t" r="r" b="b"/>
            <a:pathLst>
              <a:path w="1482102" h="679363" extrusionOk="0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"/>
          <p:cNvSpPr/>
          <p:nvPr/>
        </p:nvSpPr>
        <p:spPr>
          <a:xfrm>
            <a:off x="7829442" y="4629150"/>
            <a:ext cx="1111577" cy="509522"/>
          </a:xfrm>
          <a:custGeom>
            <a:avLst/>
            <a:gdLst/>
            <a:ahLst/>
            <a:cxnLst/>
            <a:rect l="l" t="t" r="r" b="b"/>
            <a:pathLst>
              <a:path w="1482102" h="679363" extrusionOk="0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"/>
          <p:cNvSpPr/>
          <p:nvPr/>
        </p:nvSpPr>
        <p:spPr>
          <a:xfrm>
            <a:off x="5983014" y="3897884"/>
            <a:ext cx="3158700" cy="1245617"/>
          </a:xfrm>
          <a:custGeom>
            <a:avLst/>
            <a:gdLst/>
            <a:ahLst/>
            <a:cxnLst/>
            <a:rect l="l" t="t" r="r" b="b"/>
            <a:pathLst>
              <a:path w="4211600" h="1660822" extrusionOk="0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" name="Google Shape;9;p1"/>
          <p:cNvGrpSpPr/>
          <p:nvPr/>
        </p:nvGrpSpPr>
        <p:grpSpPr>
          <a:xfrm>
            <a:off x="8091" y="11374"/>
            <a:ext cx="1649179" cy="2498388"/>
            <a:chOff x="4473129" y="923925"/>
            <a:chExt cx="3308947" cy="5012817"/>
          </a:xfrm>
        </p:grpSpPr>
        <p:sp>
          <p:nvSpPr>
            <p:cNvPr id="10" name="Google Shape;10;p1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/>
              <a:ahLst/>
              <a:cxnLst/>
              <a:rect l="l" t="t" r="r" b="b"/>
              <a:pathLst>
                <a:path w="3296088" h="5012722" extrusionOk="0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/>
              <a:ahLst/>
              <a:cxnLst/>
              <a:rect l="l" t="t" r="r" b="b"/>
              <a:pathLst>
                <a:path w="2977477" h="4627149" extrusionOk="0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/>
              <a:ahLst/>
              <a:cxnLst/>
              <a:rect l="l" t="t" r="r" b="b"/>
              <a:pathLst>
                <a:path w="2356712" h="4118991" extrusionOk="0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/>
              <a:ahLst/>
              <a:cxnLst/>
              <a:rect l="l" t="t" r="r" b="b"/>
              <a:pathLst>
                <a:path w="2059193" h="3980116" extrusionOk="0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/>
              <a:ahLst/>
              <a:cxnLst/>
              <a:rect l="l" t="t" r="r" b="b"/>
              <a:pathLst>
                <a:path w="743796" h="2867501" extrusionOk="0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/>
              <a:ahLst/>
              <a:cxnLst/>
              <a:rect l="l" t="t" r="r" b="b"/>
              <a:pathLst>
                <a:path w="597294" h="2543540" extrusionOk="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/>
              <a:ahLst/>
              <a:cxnLst/>
              <a:rect l="l" t="t" r="r" b="b"/>
              <a:pathLst>
                <a:path w="389425" h="2011236" extrusionOk="0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" name="Google Shape;17;p1"/>
          <p:cNvGrpSpPr/>
          <p:nvPr/>
        </p:nvGrpSpPr>
        <p:grpSpPr>
          <a:xfrm>
            <a:off x="6458113" y="2457524"/>
            <a:ext cx="2647103" cy="2686259"/>
            <a:chOff x="4114800" y="1423987"/>
            <a:chExt cx="3961542" cy="4007547"/>
          </a:xfrm>
        </p:grpSpPr>
        <p:sp>
          <p:nvSpPr>
            <p:cNvPr id="18" name="Google Shape;18;p1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/>
              <a:ahLst/>
              <a:cxnLst/>
              <a:rect l="l" t="t" r="r" b="b"/>
              <a:pathLst>
                <a:path w="3946874" h="3989641" extrusionOk="0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/>
              <a:ahLst/>
              <a:cxnLst/>
              <a:rect l="l" t="t" r="r" b="b"/>
              <a:pathLst>
                <a:path w="3665410" h="2985611" extrusionOk="0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/>
              <a:ahLst/>
              <a:cxnLst/>
              <a:rect l="l" t="t" r="r" b="b"/>
              <a:pathLst>
                <a:path w="285940" h="199072" extrusionOk="0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/>
              <a:ahLst/>
              <a:cxnLst/>
              <a:rect l="l" t="t" r="r" b="b"/>
              <a:pathLst>
                <a:path w="655796" h="381190" extrusionOk="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/>
              <a:ahLst/>
              <a:cxnLst/>
              <a:rect l="l" t="t" r="r" b="b"/>
              <a:pathLst>
                <a:path w="2907315" h="1544764" extrusionOk="0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/>
              <a:ahLst/>
              <a:cxnLst/>
              <a:rect l="l" t="t" r="r" b="b"/>
              <a:pathLst>
                <a:path w="3168300" h="1952434" extrusionOk="0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/>
              <a:ahLst/>
              <a:cxnLst/>
              <a:rect l="l" t="t" r="r" b="b"/>
              <a:pathLst>
                <a:path w="3356800" h="2452020" extrusionOk="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25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Avenir"/>
              <a:buChar char="+"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venir"/>
              <a:buChar char="+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2385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Avenir"/>
              <a:buChar char="+"/>
              <a:defRPr sz="15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venir"/>
              <a:buChar char="+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venir"/>
              <a:buChar char="+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18D48135-CFC9-47B4-A7BA-6EB03170986E}" type="datetime1">
              <a:rPr lang="de-DE" smtClean="0"/>
              <a:t>07.01.2021</a:t>
            </a:fld>
            <a:endParaRPr/>
          </a:p>
        </p:txBody>
      </p:sp>
      <p:sp>
        <p:nvSpPr>
          <p:cNvPr id="28" name="Google Shape;28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de-DE"/>
              <a:t>C.GRUß, J. REGENHARDT, R. SCHEEL</a:t>
            </a:r>
            <a:endParaRPr/>
          </a:p>
        </p:txBody>
      </p:sp>
      <p:sp>
        <p:nvSpPr>
          <p:cNvPr id="29" name="Google Shape;29;p1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6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4"/>
          <p:cNvSpPr txBox="1"/>
          <p:nvPr/>
        </p:nvSpPr>
        <p:spPr>
          <a:xfrm>
            <a:off x="925800" y="222588"/>
            <a:ext cx="7292400" cy="17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lvl="0" algn="ctr">
              <a:lnSpc>
                <a:spcPct val="150000"/>
              </a:lnSpc>
              <a:buClr>
                <a:srgbClr val="458778"/>
              </a:buClr>
              <a:buSzPts val="3300"/>
            </a:pPr>
            <a:r>
              <a:rPr lang="de-DE" sz="3200" dirty="0"/>
              <a:t>Entwicklung einer Wegpunktnavigation</a:t>
            </a:r>
          </a:p>
          <a:p>
            <a:pPr lvl="0" algn="ctr">
              <a:lnSpc>
                <a:spcPct val="150000"/>
              </a:lnSpc>
              <a:buClr>
                <a:srgbClr val="458778"/>
              </a:buClr>
              <a:buSzPts val="3300"/>
            </a:pPr>
            <a:r>
              <a:rPr lang="de-DE" sz="3200" dirty="0"/>
              <a:t> auf der Roboterplattform TurtleBot3</a:t>
            </a:r>
            <a:endParaRPr sz="32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1710300" y="2222563"/>
            <a:ext cx="5723400" cy="18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300"/>
              <a:buFont typeface="Avenir"/>
              <a:buNone/>
            </a:pPr>
            <a:r>
              <a:rPr lang="de" sz="1800" cap="none" dirty="0">
                <a:latin typeface="Arial"/>
                <a:ea typeface="Arial"/>
                <a:cs typeface="Arial"/>
                <a:sym typeface="Arial"/>
              </a:rPr>
              <a:t>PROJEKTPRÄSENTATION VON</a:t>
            </a:r>
            <a:endParaRPr sz="1800" cap="none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300"/>
              <a:buFont typeface="Avenir"/>
              <a:buNone/>
            </a:pPr>
            <a:r>
              <a:rPr lang="de" sz="1800" cap="none" dirty="0">
                <a:latin typeface="Arial"/>
                <a:ea typeface="Arial"/>
                <a:cs typeface="Arial"/>
                <a:sym typeface="Arial"/>
              </a:rPr>
              <a:t> </a:t>
            </a:r>
            <a:endParaRPr sz="1100" dirty="0"/>
          </a:p>
          <a:p>
            <a:pPr marL="0" marR="0" lvl="0" indent="0" algn="ctr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300"/>
              <a:buFont typeface="Avenir"/>
              <a:buNone/>
            </a:pPr>
            <a:r>
              <a:rPr lang="de" sz="1600" cap="none" dirty="0">
                <a:latin typeface="Arial"/>
                <a:ea typeface="Arial"/>
                <a:cs typeface="Arial"/>
                <a:sym typeface="Arial"/>
              </a:rPr>
              <a:t>CHIARA TERESA GRU</a:t>
            </a:r>
            <a:r>
              <a:rPr lang="de" sz="1600" dirty="0"/>
              <a:t>ß</a:t>
            </a:r>
            <a:endParaRPr sz="1600" dirty="0"/>
          </a:p>
          <a:p>
            <a:pPr marL="0" marR="0" lvl="0" indent="0" algn="ctr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300"/>
              <a:buFont typeface="Avenir"/>
              <a:buNone/>
            </a:pPr>
            <a:r>
              <a:rPr lang="de" sz="1600" cap="none" dirty="0">
                <a:latin typeface="Arial"/>
                <a:ea typeface="Arial"/>
                <a:cs typeface="Arial"/>
                <a:sym typeface="Arial"/>
              </a:rPr>
              <a:t>JAN-LUCA REGENHARDT</a:t>
            </a:r>
            <a:endParaRPr sz="1600" dirty="0"/>
          </a:p>
          <a:p>
            <a:pPr marL="0" marR="0" lvl="0" indent="0" algn="ctr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300"/>
              <a:buFont typeface="Avenir"/>
              <a:buNone/>
            </a:pPr>
            <a:r>
              <a:rPr lang="de" sz="1600" cap="none" dirty="0">
                <a:latin typeface="Arial"/>
                <a:ea typeface="Arial"/>
                <a:cs typeface="Arial"/>
                <a:sym typeface="Arial"/>
              </a:rPr>
              <a:t>ROBIN SCHEEL</a:t>
            </a:r>
            <a:endParaRPr sz="900" dirty="0"/>
          </a:p>
        </p:txBody>
      </p:sp>
      <p:sp>
        <p:nvSpPr>
          <p:cNvPr id="113" name="Google Shape;113;p14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8A3AFDA6-5696-46EF-844D-1AF1B22B3DA9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lang="de" sz="11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4"/>
          <p:cNvSpPr txBox="1">
            <a:spLocks noGrp="1"/>
          </p:cNvSpPr>
          <p:nvPr>
            <p:ph type="sldNum" idx="12"/>
          </p:nvPr>
        </p:nvSpPr>
        <p:spPr>
          <a:xfrm>
            <a:off x="8280000" y="4860000"/>
            <a:ext cx="2049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4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14"/>
          <p:cNvPicPr preferRelativeResize="0"/>
          <p:nvPr/>
        </p:nvPicPr>
        <p:blipFill>
          <a:blip r:embed="rId3">
            <a:alphaModFix amt="17000"/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9574" y="163970"/>
            <a:ext cx="7937974" cy="466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>
            <a:spLocks noGrp="1"/>
          </p:cNvSpPr>
          <p:nvPr>
            <p:ph type="title"/>
          </p:nvPr>
        </p:nvSpPr>
        <p:spPr>
          <a:xfrm>
            <a:off x="1651000" y="273850"/>
            <a:ext cx="28638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3D8957"/>
              </a:buClr>
              <a:buSzPts val="3300"/>
              <a:buFont typeface="Arial"/>
              <a:buNone/>
            </a:pPr>
            <a:r>
              <a:rPr lang="de">
                <a:solidFill>
                  <a:schemeClr val="dk1"/>
                </a:solidFill>
              </a:rPr>
              <a:t>RViz</a:t>
            </a:r>
            <a:endParaRPr/>
          </a:p>
        </p:txBody>
      </p:sp>
      <p:sp>
        <p:nvSpPr>
          <p:cNvPr id="212" name="Google Shape;212;p23"/>
          <p:cNvSpPr txBox="1">
            <a:spLocks noGrp="1"/>
          </p:cNvSpPr>
          <p:nvPr>
            <p:ph type="body" idx="1"/>
          </p:nvPr>
        </p:nvSpPr>
        <p:spPr>
          <a:xfrm>
            <a:off x="628650" y="1369225"/>
            <a:ext cx="43980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00000"/>
                </a:solidFill>
              </a:rPr>
              <a:t>Visualisierung der Sensorik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b="1">
                <a:solidFill>
                  <a:srgbClr val="000000"/>
                </a:solidFill>
              </a:rPr>
              <a:t>Abmessung</a:t>
            </a:r>
            <a:r>
              <a:rPr lang="de">
                <a:solidFill>
                  <a:srgbClr val="000000"/>
                </a:solidFill>
              </a:rPr>
              <a:t>: 2940 x 1700 pixel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b="1">
                <a:solidFill>
                  <a:srgbClr val="000000"/>
                </a:solidFill>
              </a:rPr>
              <a:t>Maßstab</a:t>
            </a:r>
            <a:r>
              <a:rPr lang="de">
                <a:solidFill>
                  <a:srgbClr val="000000"/>
                </a:solidFill>
              </a:rPr>
              <a:t>: 0.01845 m/px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000" b="1"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$ roslaunch turtlebot3_navigation turtlebot3_navigation .launch </a:t>
            </a:r>
            <a:r>
              <a:rPr lang="de" sz="1000" b="1">
                <a:solidFill>
                  <a:srgbClr val="0000FF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map_file:=$HOME/Fak_I_Map2.yaml</a:t>
            </a:r>
            <a:endParaRPr/>
          </a:p>
        </p:txBody>
      </p:sp>
      <p:sp>
        <p:nvSpPr>
          <p:cNvPr id="213" name="Google Shape;213;p23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85596DA7-9D18-4C4A-8865-E0100FDC67E9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3"/>
          <p:cNvSpPr txBox="1">
            <a:spLocks noGrp="1"/>
          </p:cNvSpPr>
          <p:nvPr>
            <p:ph type="sldNum" idx="12"/>
          </p:nvPr>
        </p:nvSpPr>
        <p:spPr>
          <a:xfrm>
            <a:off x="8184200" y="4860000"/>
            <a:ext cx="3006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3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FF00FF"/>
                </a:solidFill>
              </a:rPr>
              <a:t>.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REGENHARDT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6703" y="273850"/>
            <a:ext cx="3653096" cy="214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6650" y="2485651"/>
            <a:ext cx="3713198" cy="21470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D0B0A584-89AA-4FA7-A2D7-77B1D012ACF6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4"/>
          <p:cNvSpPr txBox="1">
            <a:spLocks noGrp="1"/>
          </p:cNvSpPr>
          <p:nvPr>
            <p:ph type="sldNum" idx="12"/>
          </p:nvPr>
        </p:nvSpPr>
        <p:spPr>
          <a:xfrm>
            <a:off x="8161975" y="4860000"/>
            <a:ext cx="3228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4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FF00FF"/>
                </a:solidFill>
              </a:rPr>
              <a:t>.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REGENHARDT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4029" y="486025"/>
            <a:ext cx="7415940" cy="4171451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>
            <a:spLocks noGrp="1"/>
          </p:cNvSpPr>
          <p:nvPr>
            <p:ph type="title"/>
          </p:nvPr>
        </p:nvSpPr>
        <p:spPr>
          <a:xfrm>
            <a:off x="432707" y="1967900"/>
            <a:ext cx="3437164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8778"/>
              </a:buClr>
              <a:buSzPts val="3600"/>
              <a:buFont typeface="Arial"/>
              <a:buNone/>
            </a:pPr>
            <a:r>
              <a:rPr lang="de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Das</a:t>
            </a:r>
            <a:br>
              <a:rPr lang="de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de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Programm</a:t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4281850" y="492377"/>
            <a:ext cx="48384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●"/>
            </a:pPr>
            <a:r>
              <a:rPr lang="de" sz="2100" dirty="0">
                <a:latin typeface="Arial"/>
                <a:ea typeface="Arial"/>
                <a:cs typeface="Arial"/>
                <a:sym typeface="Arial"/>
              </a:rPr>
              <a:t>Genutzte Bibliotheken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/>
          </a:p>
          <a:p>
            <a:pPr marL="457200" marR="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Arial"/>
              <a:buChar char="●"/>
            </a:pPr>
            <a:r>
              <a:rPr lang="de" sz="2100" dirty="0">
                <a:latin typeface="Arial"/>
                <a:ea typeface="Arial"/>
                <a:cs typeface="Arial"/>
                <a:sym typeface="Arial"/>
              </a:rPr>
              <a:t>Wegpunkte einlesen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100" dirty="0"/>
          </a:p>
          <a:p>
            <a:pPr marL="457200" marR="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Arial"/>
              <a:buChar char="●"/>
            </a:pPr>
            <a:r>
              <a:rPr lang="de" sz="2100" dirty="0">
                <a:latin typeface="Arial"/>
                <a:ea typeface="Arial"/>
                <a:cs typeface="Arial"/>
                <a:sym typeface="Arial"/>
              </a:rPr>
              <a:t>Wegpunkte publishen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100" dirty="0"/>
          </a:p>
          <a:p>
            <a:pPr marL="457200" marR="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Arial"/>
              <a:buChar char="●"/>
            </a:pPr>
            <a:r>
              <a:rPr lang="de" sz="2100" dirty="0">
                <a:latin typeface="Arial"/>
                <a:ea typeface="Arial"/>
                <a:cs typeface="Arial"/>
                <a:sym typeface="Arial"/>
              </a:rPr>
              <a:t>Callback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100" dirty="0"/>
          </a:p>
          <a:p>
            <a:pPr marL="457200" marR="0" lvl="0" indent="-361950" algn="l" rtl="0">
              <a:spcBef>
                <a:spcPts val="800"/>
              </a:spcBef>
              <a:spcAft>
                <a:spcPts val="0"/>
              </a:spcAft>
              <a:buSzPts val="2100"/>
              <a:buFont typeface="Arial"/>
              <a:buChar char="●"/>
            </a:pPr>
            <a:r>
              <a:rPr lang="de" sz="2100" dirty="0">
                <a:latin typeface="Arial"/>
                <a:ea typeface="Arial"/>
                <a:cs typeface="Arial"/>
                <a:sym typeface="Arial"/>
              </a:rPr>
              <a:t>Aktion am Wegpunkt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5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F100DA1C-F880-441D-8E12-7BEB06CDE9F5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5"/>
          <p:cNvSpPr txBox="1">
            <a:spLocks noGrp="1"/>
          </p:cNvSpPr>
          <p:nvPr>
            <p:ph type="sldNum" idx="12"/>
          </p:nvPr>
        </p:nvSpPr>
        <p:spPr>
          <a:xfrm>
            <a:off x="8134750" y="4860000"/>
            <a:ext cx="3720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5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R. SCHEEL</a:t>
            </a:r>
            <a:endParaRPr sz="1100" cap="none">
              <a:solidFill>
                <a:srgbClr val="FF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title"/>
          </p:nvPr>
        </p:nvSpPr>
        <p:spPr>
          <a:xfrm>
            <a:off x="2637750" y="67625"/>
            <a:ext cx="3645600" cy="645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Bibliotheken</a:t>
            </a:r>
            <a:endParaRPr/>
          </a:p>
        </p:txBody>
      </p:sp>
      <p:sp>
        <p:nvSpPr>
          <p:cNvPr id="241" name="Google Shape;241;p26"/>
          <p:cNvSpPr txBox="1">
            <a:spLocks noGrp="1"/>
          </p:cNvSpPr>
          <p:nvPr>
            <p:ph type="body" idx="1"/>
          </p:nvPr>
        </p:nvSpPr>
        <p:spPr>
          <a:xfrm>
            <a:off x="5075725" y="2005725"/>
            <a:ext cx="3809100" cy="2531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292100" algn="l" rtl="0">
              <a:spcBef>
                <a:spcPts val="800"/>
              </a:spcBef>
              <a:spcAft>
                <a:spcPts val="0"/>
              </a:spcAft>
              <a:buSzPts val="1000"/>
              <a:buChar char="-"/>
            </a:pPr>
            <a:r>
              <a:rPr lang="de" sz="1700"/>
              <a:t>ros.h - Publisher, Subscriber und Timer</a:t>
            </a:r>
            <a:endParaRPr sz="170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de" sz="1700"/>
              <a:t>PoseStamped.h für Angabe der Position</a:t>
            </a:r>
            <a:endParaRPr sz="170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de" sz="1700"/>
              <a:t>MoveBaseActionResult.h für Abfrage ob das Ziel erreicht</a:t>
            </a:r>
            <a:endParaRPr sz="1700"/>
          </a:p>
          <a:p>
            <a:pPr marL="457200" lvl="0" indent="-292100" algn="l" rtl="0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de" sz="1700"/>
              <a:t>tf.h Transformation der Quaternion</a:t>
            </a:r>
            <a:endParaRPr sz="17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700"/>
          </a:p>
        </p:txBody>
      </p:sp>
      <p:pic>
        <p:nvPicPr>
          <p:cNvPr id="242" name="Google Shape;242;p26"/>
          <p:cNvPicPr preferRelativeResize="0"/>
          <p:nvPr/>
        </p:nvPicPr>
        <p:blipFill rotWithShape="1">
          <a:blip r:embed="rId3">
            <a:alphaModFix/>
          </a:blip>
          <a:srcRect l="3017" r="32789" b="80407"/>
          <a:stretch/>
        </p:blipFill>
        <p:spPr>
          <a:xfrm>
            <a:off x="189350" y="738388"/>
            <a:ext cx="5191877" cy="1105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6"/>
          <p:cNvPicPr preferRelativeResize="0"/>
          <p:nvPr/>
        </p:nvPicPr>
        <p:blipFill rotWithShape="1">
          <a:blip r:embed="rId3">
            <a:alphaModFix/>
          </a:blip>
          <a:srcRect t="21154"/>
          <a:stretch/>
        </p:blipFill>
        <p:spPr>
          <a:xfrm>
            <a:off x="189350" y="1869850"/>
            <a:ext cx="5072702" cy="293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6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R. SCHEEL</a:t>
            </a:r>
            <a:endParaRPr sz="1100" cap="none">
              <a:solidFill>
                <a:srgbClr val="FF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 txBox="1">
            <a:spLocks noGrp="1"/>
          </p:cNvSpPr>
          <p:nvPr>
            <p:ph type="sldNum" idx="12"/>
          </p:nvPr>
        </p:nvSpPr>
        <p:spPr>
          <a:xfrm>
            <a:off x="8161975" y="4860000"/>
            <a:ext cx="3228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AA280A7-50E5-4234-AFF8-15533296698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100DA1C-F880-441D-8E12-7BEB06CDE9F5}" type="datetime1">
              <a:rPr lang="de-DE" sz="800">
                <a:solidFill>
                  <a:srgbClr val="000000"/>
                </a:solidFill>
              </a:rPr>
              <a:pPr/>
              <a:t>07.01.2021</a:t>
            </a:fld>
            <a:endParaRPr lang="de-DE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7"/>
          <p:cNvSpPr txBox="1">
            <a:spLocks noGrp="1"/>
          </p:cNvSpPr>
          <p:nvPr>
            <p:ph type="title"/>
          </p:nvPr>
        </p:nvSpPr>
        <p:spPr>
          <a:xfrm>
            <a:off x="580350" y="77274"/>
            <a:ext cx="7886700" cy="7995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Wegpunkte aus einer .txt-Datei einlesen</a:t>
            </a:r>
            <a:endParaRPr/>
          </a:p>
        </p:txBody>
      </p:sp>
      <p:sp>
        <p:nvSpPr>
          <p:cNvPr id="251" name="Google Shape;251;p27"/>
          <p:cNvSpPr txBox="1">
            <a:spLocks noGrp="1"/>
          </p:cNvSpPr>
          <p:nvPr>
            <p:ph type="body" idx="1"/>
          </p:nvPr>
        </p:nvSpPr>
        <p:spPr>
          <a:xfrm>
            <a:off x="5684400" y="937425"/>
            <a:ext cx="2831100" cy="3735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300"/>
              <a:t>Der Turtlebot3 soll beliebig viele Wegpunkte aus einer .txt-Datei lesen können.</a:t>
            </a:r>
            <a:endParaRPr sz="13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300"/>
              <a:t>C++: Einlesen und Zuordnen durch Stream-Operator &gt;&gt; möglich.</a:t>
            </a:r>
            <a:endParaRPr sz="13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300"/>
              <a:t>=&gt; Komma und Tabulatoren mit Leerzeichen ersetzen (Zeile 48)</a:t>
            </a:r>
            <a:endParaRPr sz="13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300"/>
              <a:t>=&gt; Zeilen die mit ‘#’ beginnen dienen als Kommentar und werden nicht eingelesen</a:t>
            </a:r>
            <a:endParaRPr sz="13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300"/>
              <a:t>Übergabe der Werte durch </a:t>
            </a:r>
            <a:r>
              <a:rPr lang="de" sz="1300" i="1"/>
              <a:t>push_back</a:t>
            </a:r>
            <a:r>
              <a:rPr lang="de" sz="1300"/>
              <a:t> hinten an den Vektor</a:t>
            </a:r>
            <a:endParaRPr sz="13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300"/>
          </a:p>
        </p:txBody>
      </p:sp>
      <p:pic>
        <p:nvPicPr>
          <p:cNvPr id="252" name="Google Shape;2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37425"/>
            <a:ext cx="5479573" cy="3861926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7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R. SCHEEL</a:t>
            </a:r>
            <a:endParaRPr sz="1100" cap="none">
              <a:solidFill>
                <a:srgbClr val="FF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7"/>
          <p:cNvSpPr txBox="1">
            <a:spLocks noGrp="1"/>
          </p:cNvSpPr>
          <p:nvPr>
            <p:ph type="sldNum" idx="12"/>
          </p:nvPr>
        </p:nvSpPr>
        <p:spPr>
          <a:xfrm>
            <a:off x="8161975" y="4860000"/>
            <a:ext cx="3228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D60A015-205E-4883-B26A-96EC4C5A1FA8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628650" y="4767263"/>
            <a:ext cx="1069964" cy="273900"/>
          </a:xfrm>
        </p:spPr>
        <p:txBody>
          <a:bodyPr/>
          <a:lstStyle/>
          <a:p>
            <a:fld id="{F100DA1C-F880-441D-8E12-7BEB06CDE9F5}" type="datetime1">
              <a:rPr lang="de-DE" sz="1100">
                <a:solidFill>
                  <a:srgbClr val="000000"/>
                </a:solidFill>
              </a:rPr>
              <a:pPr/>
              <a:t>07.01.2021</a:t>
            </a:fld>
            <a:endParaRPr lang="de-DE" sz="11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Wegpunkte publishen</a:t>
            </a:r>
            <a:endParaRPr/>
          </a:p>
        </p:txBody>
      </p:sp>
      <p:sp>
        <p:nvSpPr>
          <p:cNvPr id="260" name="Google Shape;260;p28"/>
          <p:cNvSpPr txBox="1">
            <a:spLocks noGrp="1"/>
          </p:cNvSpPr>
          <p:nvPr>
            <p:ph type="body" idx="1"/>
          </p:nvPr>
        </p:nvSpPr>
        <p:spPr>
          <a:xfrm>
            <a:off x="6195575" y="1147875"/>
            <a:ext cx="2319900" cy="3995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400" dirty="0"/>
              <a:t>Werte aus der Textdatei in Variable </a:t>
            </a:r>
            <a:r>
              <a:rPr lang="de" sz="1400" i="1" dirty="0"/>
              <a:t>m_wp</a:t>
            </a:r>
            <a:r>
              <a:rPr lang="de" sz="1400" dirty="0"/>
              <a:t> gespeichert</a:t>
            </a:r>
            <a:endParaRPr sz="1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100" dirty="0"/>
              <a:t>seq = Aktueller Stand (Sequenz) der Wegpunkte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200" dirty="0"/>
              <a:t>Zuordnen der Werte:</a:t>
            </a:r>
            <a:endParaRPr sz="1200" dirty="0"/>
          </a:p>
          <a:p>
            <a:pPr marL="457200" lvl="0" indent="-260350" algn="l" rtl="0">
              <a:spcBef>
                <a:spcPts val="800"/>
              </a:spcBef>
              <a:spcAft>
                <a:spcPts val="0"/>
              </a:spcAft>
              <a:buSzPts val="500"/>
              <a:buAutoNum type="arabicPeriod"/>
            </a:pPr>
            <a:r>
              <a:rPr lang="de" sz="1200" dirty="0"/>
              <a:t>Wert für x-Achse</a:t>
            </a:r>
            <a:endParaRPr sz="1200" dirty="0"/>
          </a:p>
          <a:p>
            <a:pPr marL="457200" lvl="0" indent="-260350" algn="l" rtl="0">
              <a:spcBef>
                <a:spcPts val="0"/>
              </a:spcBef>
              <a:spcAft>
                <a:spcPts val="0"/>
              </a:spcAft>
              <a:buSzPts val="500"/>
              <a:buAutoNum type="arabicPeriod"/>
            </a:pPr>
            <a:r>
              <a:rPr lang="de" sz="1200" dirty="0"/>
              <a:t>Wert für y-Achse</a:t>
            </a:r>
            <a:endParaRPr sz="1200" dirty="0"/>
          </a:p>
          <a:p>
            <a:pPr marL="457200" lvl="0" indent="-260350" algn="l" rtl="0">
              <a:spcBef>
                <a:spcPts val="0"/>
              </a:spcBef>
              <a:spcAft>
                <a:spcPts val="0"/>
              </a:spcAft>
              <a:buSzPts val="500"/>
              <a:buAutoNum type="arabicPeriod"/>
            </a:pPr>
            <a:r>
              <a:rPr lang="de" sz="1200" dirty="0"/>
              <a:t>Orientierung</a:t>
            </a:r>
            <a:endParaRPr sz="12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400" u="sng" dirty="0"/>
              <a:t>Beispiel für ersten Messwert seq=0:</a:t>
            </a:r>
            <a:endParaRPr sz="1400" u="sng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100" dirty="0"/>
              <a:t>0*3+0=0 -&gt;ließ den Wert an der Stelle 0 für Position.x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100" dirty="0"/>
              <a:t>0*3+1=1 -&gt;ließ den Wert an der Stelle 1 für Position.y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100" dirty="0"/>
              <a:t>...</a:t>
            </a:r>
            <a:endParaRPr sz="11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400" dirty="0"/>
          </a:p>
          <a:p>
            <a:pPr marL="9144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400" dirty="0"/>
          </a:p>
          <a:p>
            <a:pPr marL="9144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261" name="Google Shape;2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51474"/>
            <a:ext cx="6195578" cy="378357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8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R. SCHEEL</a:t>
            </a:r>
            <a:endParaRPr sz="1100" cap="none">
              <a:solidFill>
                <a:srgbClr val="FF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8"/>
          <p:cNvSpPr txBox="1">
            <a:spLocks noGrp="1"/>
          </p:cNvSpPr>
          <p:nvPr>
            <p:ph type="sldNum" idx="12"/>
          </p:nvPr>
        </p:nvSpPr>
        <p:spPr>
          <a:xfrm>
            <a:off x="8161975" y="4860000"/>
            <a:ext cx="3228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6A69817-A69A-4DA2-987D-35CD29897ABA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253591" y="4852212"/>
            <a:ext cx="1060665" cy="273900"/>
          </a:xfrm>
        </p:spPr>
        <p:txBody>
          <a:bodyPr/>
          <a:lstStyle/>
          <a:p>
            <a:fld id="{F100DA1C-F880-441D-8E12-7BEB06CDE9F5}" type="datetime1">
              <a:rPr lang="de-DE" sz="1100">
                <a:solidFill>
                  <a:srgbClr val="000000"/>
                </a:solidFill>
              </a:rPr>
              <a:pPr/>
              <a:t>07.01.2021</a:t>
            </a:fld>
            <a:endParaRPr lang="de-DE" sz="11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Callback</a:t>
            </a:r>
            <a:endParaRPr/>
          </a:p>
        </p:txBody>
      </p:sp>
      <p:sp>
        <p:nvSpPr>
          <p:cNvPr id="269" name="Google Shape;269;p29"/>
          <p:cNvSpPr txBox="1">
            <a:spLocks noGrp="1"/>
          </p:cNvSpPr>
          <p:nvPr>
            <p:ph type="body" idx="1"/>
          </p:nvPr>
        </p:nvSpPr>
        <p:spPr>
          <a:xfrm>
            <a:off x="5615950" y="1033150"/>
            <a:ext cx="3399900" cy="3730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/>
              <a:t>Abfrage ob der Wegpunkt erreicht wurde über Variable </a:t>
            </a:r>
            <a:r>
              <a:rPr lang="de" i="1"/>
              <a:t>status </a:t>
            </a:r>
            <a:r>
              <a:rPr lang="de"/>
              <a:t>aus MoveBaseActionResult.h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/>
              <a:t>Entscheidung, ob ein neuer Wegpunkt angefahren, oder eine Aktion ausgeführt  werden soll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i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0" name="Google Shape;2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33150"/>
            <a:ext cx="5271237" cy="3804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9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R. SCHEEL</a:t>
            </a:r>
            <a:endParaRPr sz="1100" cap="none">
              <a:solidFill>
                <a:srgbClr val="FF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9"/>
          <p:cNvSpPr txBox="1">
            <a:spLocks noGrp="1"/>
          </p:cNvSpPr>
          <p:nvPr>
            <p:ph type="sldNum" idx="12"/>
          </p:nvPr>
        </p:nvSpPr>
        <p:spPr>
          <a:xfrm>
            <a:off x="8161975" y="4860000"/>
            <a:ext cx="3228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90A1011-EC4D-4A0D-873D-951540BF70DE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138191" y="4846895"/>
            <a:ext cx="1042067" cy="273900"/>
          </a:xfrm>
        </p:spPr>
        <p:txBody>
          <a:bodyPr/>
          <a:lstStyle/>
          <a:p>
            <a:fld id="{F100DA1C-F880-441D-8E12-7BEB06CDE9F5}" type="datetime1">
              <a:rPr lang="de-DE" sz="1100">
                <a:solidFill>
                  <a:srgbClr val="000000"/>
                </a:solidFill>
              </a:rPr>
              <a:pPr/>
              <a:t>07.01.2021</a:t>
            </a:fld>
            <a:endParaRPr lang="de-DE" sz="11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Aktion am Wegpunkt</a:t>
            </a:r>
            <a:endParaRPr/>
          </a:p>
        </p:txBody>
      </p:sp>
      <p:sp>
        <p:nvSpPr>
          <p:cNvPr id="278" name="Google Shape;278;p30"/>
          <p:cNvSpPr txBox="1">
            <a:spLocks noGrp="1"/>
          </p:cNvSpPr>
          <p:nvPr>
            <p:ph type="body" idx="1"/>
          </p:nvPr>
        </p:nvSpPr>
        <p:spPr>
          <a:xfrm>
            <a:off x="6526950" y="1010088"/>
            <a:ext cx="1988400" cy="37401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/>
              <a:t>180°-Drehung wenn das Ziel erreicht worden ist (Zeile 102)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/>
              <a:t>In Radian umgerechnet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9" name="Google Shape;2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3000"/>
            <a:ext cx="6429372" cy="3774276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0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R. SCHEEL</a:t>
            </a:r>
            <a:endParaRPr sz="1100" cap="none">
              <a:solidFill>
                <a:srgbClr val="FF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0"/>
          <p:cNvSpPr txBox="1">
            <a:spLocks noGrp="1"/>
          </p:cNvSpPr>
          <p:nvPr>
            <p:ph type="sldNum" idx="12"/>
          </p:nvPr>
        </p:nvSpPr>
        <p:spPr>
          <a:xfrm>
            <a:off x="8161975" y="4860000"/>
            <a:ext cx="3228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3112565-DCE2-4F3A-8C71-F727CB76DF19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225694" y="4825800"/>
            <a:ext cx="1051366" cy="273900"/>
          </a:xfrm>
        </p:spPr>
        <p:txBody>
          <a:bodyPr/>
          <a:lstStyle/>
          <a:p>
            <a:fld id="{F100DA1C-F880-441D-8E12-7BEB06CDE9F5}" type="datetime1">
              <a:rPr lang="de-DE" sz="1100">
                <a:solidFill>
                  <a:srgbClr val="000000"/>
                </a:solidFill>
              </a:rPr>
              <a:pPr/>
              <a:t>07.01.2021</a:t>
            </a:fld>
            <a:endParaRPr lang="de-DE" sz="11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>
            <a:spLocks noGrp="1"/>
          </p:cNvSpPr>
          <p:nvPr>
            <p:ph type="title"/>
          </p:nvPr>
        </p:nvSpPr>
        <p:spPr>
          <a:xfrm>
            <a:off x="631075" y="2024575"/>
            <a:ext cx="3437100" cy="12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8778"/>
              </a:buClr>
              <a:buSzPts val="4100"/>
              <a:buFont typeface="Arial"/>
              <a:buNone/>
            </a:pPr>
            <a:r>
              <a:rPr lang="de" sz="4100">
                <a:solidFill>
                  <a:srgbClr val="000000"/>
                </a:solidFill>
              </a:rPr>
              <a:t>kritische Betrachtung</a:t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288" name="Google Shape;288;p31"/>
          <p:cNvSpPr txBox="1"/>
          <p:nvPr/>
        </p:nvSpPr>
        <p:spPr>
          <a:xfrm>
            <a:off x="4267200" y="1364550"/>
            <a:ext cx="4838400" cy="24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de" sz="2100">
                <a:solidFill>
                  <a:schemeClr val="dk1"/>
                </a:solidFill>
              </a:rPr>
              <a:t>Was hat nicht so funktioniert, wie vorgestellt?</a:t>
            </a:r>
            <a:endParaRPr sz="21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de" sz="2100">
                <a:solidFill>
                  <a:schemeClr val="dk1"/>
                </a:solidFill>
              </a:rPr>
              <a:t>Was hat uns vor Probleme gestellt?</a:t>
            </a:r>
            <a:endParaRPr sz="21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de" sz="2100">
                <a:solidFill>
                  <a:schemeClr val="dk1"/>
                </a:solidFill>
              </a:rPr>
              <a:t>Was hat gut geklappt?</a:t>
            </a:r>
            <a:endParaRPr sz="21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rgbClr val="3D8957"/>
              </a:buClr>
              <a:buSzPts val="2100"/>
              <a:buFont typeface="Avenir"/>
              <a:buNone/>
            </a:pPr>
            <a:endParaRPr sz="2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1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2478CBB1-29F8-4854-A732-A8D5806B194C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31"/>
          <p:cNvSpPr txBox="1">
            <a:spLocks noGrp="1"/>
          </p:cNvSpPr>
          <p:nvPr>
            <p:ph type="sldNum" idx="12"/>
          </p:nvPr>
        </p:nvSpPr>
        <p:spPr>
          <a:xfrm>
            <a:off x="8184200" y="4810674"/>
            <a:ext cx="432858" cy="254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1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31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R. SCHEEL</a:t>
            </a:r>
            <a:endParaRPr sz="1100" cap="none">
              <a:solidFill>
                <a:srgbClr val="FF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116;p14">
            <a:extLst>
              <a:ext uri="{FF2B5EF4-FFF2-40B4-BE49-F238E27FC236}">
                <a16:creationId xmlns:a16="http://schemas.microsoft.com/office/drawing/2014/main" id="{0AE2555D-BC9E-4397-8C9F-FAAE067B0955}"/>
              </a:ext>
            </a:extLst>
          </p:cNvPr>
          <p:cNvPicPr preferRelativeResize="0"/>
          <p:nvPr/>
        </p:nvPicPr>
        <p:blipFill>
          <a:blip r:embed="rId3">
            <a:alphaModFix amt="17000"/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9574" y="163970"/>
            <a:ext cx="7937974" cy="4665524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2"/>
          <p:cNvSpPr txBox="1">
            <a:spLocks noGrp="1"/>
          </p:cNvSpPr>
          <p:nvPr>
            <p:ph type="title"/>
          </p:nvPr>
        </p:nvSpPr>
        <p:spPr>
          <a:xfrm>
            <a:off x="628650" y="207466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8778"/>
              </a:buClr>
              <a:buSzPts val="3600"/>
              <a:buFont typeface="Arial"/>
              <a:buNone/>
            </a:pPr>
            <a:r>
              <a:rPr lang="de" sz="3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Wir bedanken uns für Ihre Aufmerksamkeit.</a:t>
            </a:r>
            <a:endParaRPr sz="3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2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BAF3A44B-B2F0-4C27-95D4-E2DD3DBE6D97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2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32"/>
          <p:cNvSpPr txBox="1">
            <a:spLocks noGrp="1"/>
          </p:cNvSpPr>
          <p:nvPr>
            <p:ph type="sldNum" idx="12"/>
          </p:nvPr>
        </p:nvSpPr>
        <p:spPr>
          <a:xfrm>
            <a:off x="8280000" y="4860000"/>
            <a:ext cx="461044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1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79932097-1735-4C04-8753-838B80E504F4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5"/>
          <p:cNvSpPr txBox="1">
            <a:spLocks noGrp="1"/>
          </p:cNvSpPr>
          <p:nvPr>
            <p:ph type="sldNum" idx="12"/>
          </p:nvPr>
        </p:nvSpPr>
        <p:spPr>
          <a:xfrm>
            <a:off x="8280000" y="4860000"/>
            <a:ext cx="2049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5"/>
          <p:cNvSpPr txBox="1"/>
          <p:nvPr/>
        </p:nvSpPr>
        <p:spPr>
          <a:xfrm>
            <a:off x="709106" y="2093531"/>
            <a:ext cx="3756000" cy="7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8957"/>
              </a:buClr>
              <a:buSzPts val="4100"/>
              <a:buFont typeface="Arial"/>
              <a:buNone/>
            </a:pPr>
            <a:r>
              <a:rPr lang="de" sz="4100">
                <a:latin typeface="Arial"/>
                <a:ea typeface="Arial"/>
                <a:cs typeface="Arial"/>
                <a:sym typeface="Arial"/>
              </a:rPr>
              <a:t>Gliederung</a:t>
            </a:r>
            <a:endParaRPr sz="1100"/>
          </a:p>
        </p:txBody>
      </p:sp>
      <p:sp>
        <p:nvSpPr>
          <p:cNvPr id="125" name="Google Shape;125;p15"/>
          <p:cNvSpPr txBox="1"/>
          <p:nvPr/>
        </p:nvSpPr>
        <p:spPr>
          <a:xfrm>
            <a:off x="4572000" y="727375"/>
            <a:ext cx="4203300" cy="37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marR="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AutoNum type="arabicPeriod"/>
            </a:pPr>
            <a:r>
              <a:rPr lang="de" sz="2100" dirty="0">
                <a:latin typeface="Arial"/>
                <a:ea typeface="Arial"/>
                <a:cs typeface="Arial"/>
                <a:sym typeface="Arial"/>
              </a:rPr>
              <a:t>Einführung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2100" dirty="0"/>
          </a:p>
          <a:p>
            <a:pPr marL="342900" marR="0" lvl="0" indent="-33655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Arial"/>
              <a:buAutoNum type="arabicPeriod"/>
            </a:pPr>
            <a:r>
              <a:rPr lang="de" sz="2100" dirty="0">
                <a:latin typeface="Arial"/>
                <a:ea typeface="Arial"/>
                <a:cs typeface="Arial"/>
                <a:sym typeface="Arial"/>
              </a:rPr>
              <a:t>Technische Grundlagen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-45720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Font typeface="+mj-lt"/>
              <a:buAutoNum type="arabicPeriod"/>
            </a:pPr>
            <a:endParaRPr sz="2100" dirty="0"/>
          </a:p>
          <a:p>
            <a:pPr marL="381000" marR="0" lvl="0" indent="-37465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Arial"/>
              <a:buAutoNum type="arabicPeriod"/>
            </a:pPr>
            <a:r>
              <a:rPr lang="de" sz="2100" dirty="0">
                <a:latin typeface="Arial"/>
                <a:ea typeface="Arial"/>
                <a:cs typeface="Arial"/>
                <a:sym typeface="Arial"/>
              </a:rPr>
              <a:t>Vorstellung des Programms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  <a:p>
            <a:pPr marL="914400" marR="0" lvl="0" indent="-45720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Font typeface="+mj-lt"/>
              <a:buAutoNum type="arabicPeriod"/>
            </a:pPr>
            <a:endParaRPr sz="2100" dirty="0"/>
          </a:p>
          <a:p>
            <a:pPr marL="381000" marR="0" lvl="0" indent="-37465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Arial"/>
              <a:buAutoNum type="arabicPeriod"/>
            </a:pPr>
            <a:r>
              <a:rPr lang="de" sz="2100" dirty="0"/>
              <a:t>kritische Betrachtung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5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FF00FF"/>
                </a:solidFill>
              </a:rPr>
              <a:t>.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FF00FF"/>
                </a:solidFill>
              </a:rPr>
              <a:t>ß</a:t>
            </a:r>
            <a:r>
              <a:rPr lang="de" sz="1100">
                <a:solidFill>
                  <a:srgbClr val="000000"/>
                </a:solidFill>
              </a:rPr>
              <a:t>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 txBox="1"/>
          <p:nvPr/>
        </p:nvSpPr>
        <p:spPr>
          <a:xfrm>
            <a:off x="759575" y="2267978"/>
            <a:ext cx="2886900" cy="6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8957"/>
              </a:buClr>
              <a:buSzPts val="4100"/>
              <a:buFont typeface="Arial"/>
              <a:buNone/>
            </a:pPr>
            <a:r>
              <a:rPr lang="de" sz="4100">
                <a:latin typeface="Arial"/>
                <a:ea typeface="Arial"/>
                <a:cs typeface="Arial"/>
                <a:sym typeface="Arial"/>
              </a:rPr>
              <a:t>Einführung</a:t>
            </a:r>
            <a:endParaRPr sz="1100"/>
          </a:p>
        </p:txBody>
      </p:sp>
      <p:sp>
        <p:nvSpPr>
          <p:cNvPr id="133" name="Google Shape;133;p16"/>
          <p:cNvSpPr txBox="1"/>
          <p:nvPr/>
        </p:nvSpPr>
        <p:spPr>
          <a:xfrm>
            <a:off x="3976875" y="1030320"/>
            <a:ext cx="4448100" cy="3082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marR="0" lvl="0" indent="-266700" algn="l" rtl="0"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▪"/>
            </a:pPr>
            <a:r>
              <a:rPr lang="de" sz="2000" dirty="0">
                <a:latin typeface="Arial"/>
                <a:ea typeface="Arial"/>
                <a:cs typeface="Arial"/>
                <a:sym typeface="Arial"/>
              </a:rPr>
              <a:t>Großer Anwendungsbereich von Robotern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254000" marR="0" lvl="0" indent="-266700" algn="l" rtl="0"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▪"/>
            </a:pPr>
            <a:r>
              <a:rPr lang="de" sz="2000" dirty="0">
                <a:latin typeface="Arial"/>
                <a:ea typeface="Arial"/>
                <a:cs typeface="Arial"/>
                <a:sym typeface="Arial"/>
              </a:rPr>
              <a:t>Unterscheidung in verschieden Kategorien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254000" marR="0" lvl="0" indent="-266700" algn="l" rtl="0"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▪"/>
            </a:pPr>
            <a:r>
              <a:rPr lang="de" sz="2000" dirty="0">
                <a:latin typeface="Arial"/>
                <a:ea typeface="Arial"/>
                <a:cs typeface="Arial"/>
                <a:sym typeface="Arial"/>
              </a:rPr>
              <a:t>Wie hilft die Wegpunktsteuerung für die weiterentwicklung von Technologien und Konzepten</a:t>
            </a:r>
            <a:endParaRPr sz="1300" dirty="0"/>
          </a:p>
        </p:txBody>
      </p:sp>
      <p:sp>
        <p:nvSpPr>
          <p:cNvPr id="134" name="Google Shape;134;p16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E15FA871-48EC-4772-BC5B-48B0E90B8CEA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6"/>
          <p:cNvSpPr txBox="1">
            <a:spLocks noGrp="1"/>
          </p:cNvSpPr>
          <p:nvPr>
            <p:ph type="sldNum" idx="12"/>
          </p:nvPr>
        </p:nvSpPr>
        <p:spPr>
          <a:xfrm>
            <a:off x="8280000" y="4860000"/>
            <a:ext cx="2049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6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FF00FF"/>
                </a:solidFill>
              </a:rPr>
              <a:t>.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FF00FF"/>
                </a:solidFill>
              </a:rPr>
              <a:t>ß</a:t>
            </a:r>
            <a:r>
              <a:rPr lang="de" sz="1100">
                <a:solidFill>
                  <a:srgbClr val="000000"/>
                </a:solidFill>
              </a:rPr>
              <a:t>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/>
          <p:nvPr/>
        </p:nvSpPr>
        <p:spPr>
          <a:xfrm>
            <a:off x="1621250" y="799875"/>
            <a:ext cx="2150100" cy="6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8957"/>
              </a:buClr>
              <a:buSzPts val="3300"/>
              <a:buFont typeface="Arial"/>
              <a:buNone/>
            </a:pPr>
            <a:r>
              <a:rPr lang="de" sz="3300">
                <a:latin typeface="Arial"/>
                <a:ea typeface="Arial"/>
                <a:cs typeface="Arial"/>
                <a:sym typeface="Arial"/>
              </a:rPr>
              <a:t>Turtle</a:t>
            </a:r>
            <a:r>
              <a:rPr lang="de" sz="3300"/>
              <a:t>B</a:t>
            </a:r>
            <a:r>
              <a:rPr lang="de" sz="3300">
                <a:latin typeface="Arial"/>
                <a:ea typeface="Arial"/>
                <a:cs typeface="Arial"/>
                <a:sym typeface="Arial"/>
              </a:rPr>
              <a:t>ot</a:t>
            </a:r>
            <a:r>
              <a:rPr lang="de" sz="3300"/>
              <a:t>3</a:t>
            </a:r>
            <a:endParaRPr sz="1100"/>
          </a:p>
        </p:txBody>
      </p:sp>
      <p:pic>
        <p:nvPicPr>
          <p:cNvPr id="143" name="Google Shape;143;p1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77550" y="1977083"/>
            <a:ext cx="3236526" cy="231951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7"/>
          <p:cNvSpPr txBox="1"/>
          <p:nvPr/>
        </p:nvSpPr>
        <p:spPr>
          <a:xfrm>
            <a:off x="4638625" y="292825"/>
            <a:ext cx="4155900" cy="45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100" dirty="0">
                <a:highlight>
                  <a:srgbClr val="FFFFFF"/>
                </a:highlight>
              </a:rPr>
              <a:t>TurtleBot3-Burger:</a:t>
            </a:r>
            <a:endParaRPr sz="2100" dirty="0"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highlight>
                <a:srgbClr val="FFFFFF"/>
              </a:highlight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Noto Sans Symbols"/>
              <a:buChar char="▪"/>
            </a:pPr>
            <a:r>
              <a:rPr lang="de" sz="2100" dirty="0"/>
              <a:t>mobiler Roboter von u.a. Open Robotics, ROBOTIS</a:t>
            </a:r>
            <a:endParaRPr sz="21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Noto Sans Symbols"/>
              <a:buChar char="▪"/>
            </a:pPr>
            <a:r>
              <a:rPr lang="de" sz="2100" dirty="0"/>
              <a:t>Programmierbar mit ROS</a:t>
            </a:r>
            <a:endParaRPr sz="21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▪"/>
            </a:pPr>
            <a:r>
              <a:rPr lang="de" sz="2100" dirty="0"/>
              <a:t>Aufbau: </a:t>
            </a:r>
            <a:endParaRPr sz="2100" dirty="0"/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 pitchFamily="34" charset="0"/>
              <a:buChar char="•"/>
            </a:pPr>
            <a:r>
              <a:rPr lang="de" sz="2100" dirty="0">
                <a:highlight>
                  <a:schemeClr val="lt1"/>
                </a:highlight>
              </a:rPr>
              <a:t>LiDAR</a:t>
            </a:r>
            <a:endParaRPr sz="2100" dirty="0">
              <a:highlight>
                <a:schemeClr val="lt1"/>
              </a:highlight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 pitchFamily="34" charset="0"/>
              <a:buChar char="•"/>
            </a:pPr>
            <a:r>
              <a:rPr lang="de" sz="2100" dirty="0">
                <a:highlight>
                  <a:schemeClr val="lt1"/>
                </a:highlight>
              </a:rPr>
              <a:t>Einplatinen Computer</a:t>
            </a:r>
            <a:endParaRPr sz="2100" dirty="0">
              <a:highlight>
                <a:schemeClr val="lt1"/>
              </a:highlight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 pitchFamily="34" charset="0"/>
              <a:buChar char="•"/>
            </a:pPr>
            <a:r>
              <a:rPr lang="de" sz="2100" dirty="0">
                <a:highlight>
                  <a:schemeClr val="lt1"/>
                </a:highlight>
              </a:rPr>
              <a:t>OpenCR-Board</a:t>
            </a:r>
            <a:endParaRPr sz="2100" dirty="0">
              <a:highlight>
                <a:schemeClr val="lt1"/>
              </a:highlight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 panose="020B0604020202020204" pitchFamily="34" charset="0"/>
              <a:buChar char="•"/>
            </a:pPr>
            <a:r>
              <a:rPr lang="de" sz="2100" dirty="0">
                <a:highlight>
                  <a:schemeClr val="lt1"/>
                </a:highlight>
              </a:rPr>
              <a:t>Akku</a:t>
            </a:r>
            <a:endParaRPr sz="2100" dirty="0"/>
          </a:p>
        </p:txBody>
      </p:sp>
      <p:sp>
        <p:nvSpPr>
          <p:cNvPr id="8" name="Google Shape;134;p16">
            <a:extLst>
              <a:ext uri="{FF2B5EF4-FFF2-40B4-BE49-F238E27FC236}">
                <a16:creationId xmlns:a16="http://schemas.microsoft.com/office/drawing/2014/main" id="{40225B80-8BFA-455F-9BA1-2B4B6D447407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E15FA871-48EC-4772-BC5B-48B0E90B8CEA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135;p16">
            <a:extLst>
              <a:ext uri="{FF2B5EF4-FFF2-40B4-BE49-F238E27FC236}">
                <a16:creationId xmlns:a16="http://schemas.microsoft.com/office/drawing/2014/main" id="{9E52BA2E-CEFC-4F1E-B16F-491FBD9CA5C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280000" y="4860000"/>
            <a:ext cx="2049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36;p16">
            <a:extLst>
              <a:ext uri="{FF2B5EF4-FFF2-40B4-BE49-F238E27FC236}">
                <a16:creationId xmlns:a16="http://schemas.microsoft.com/office/drawing/2014/main" id="{BF471D31-0BDC-45AB-A730-7DA4084A3AC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FF00FF"/>
                </a:solidFill>
              </a:rPr>
              <a:t>.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FF00FF"/>
                </a:solidFill>
              </a:rPr>
              <a:t>ß</a:t>
            </a:r>
            <a:r>
              <a:rPr lang="de" sz="1100">
                <a:solidFill>
                  <a:srgbClr val="000000"/>
                </a:solidFill>
              </a:rPr>
              <a:t>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"/>
          <p:cNvSpPr txBox="1">
            <a:spLocks noGrp="1"/>
          </p:cNvSpPr>
          <p:nvPr>
            <p:ph type="title"/>
          </p:nvPr>
        </p:nvSpPr>
        <p:spPr>
          <a:xfrm>
            <a:off x="94675" y="470775"/>
            <a:ext cx="36183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8778"/>
              </a:buClr>
              <a:buSzPts val="4100"/>
              <a:buFont typeface="Arial"/>
              <a:buNone/>
            </a:pPr>
            <a:r>
              <a:rPr lang="de"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Pfadplanung</a:t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154" name="Google Shape;154;p18"/>
          <p:cNvSpPr txBox="1">
            <a:spLocks noGrp="1"/>
          </p:cNvSpPr>
          <p:nvPr>
            <p:ph type="body" idx="1"/>
          </p:nvPr>
        </p:nvSpPr>
        <p:spPr>
          <a:xfrm>
            <a:off x="4059500" y="336600"/>
            <a:ext cx="4965300" cy="42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8957"/>
              </a:buClr>
              <a:buSzPts val="1900"/>
              <a:buNone/>
            </a:pPr>
            <a:r>
              <a:rPr lang="de" sz="2000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Hindernisse</a:t>
            </a:r>
            <a:endParaRPr sz="1200" dirty="0">
              <a:solidFill>
                <a:srgbClr val="000000"/>
              </a:solidFill>
            </a:endParaRPr>
          </a:p>
          <a:p>
            <a:pPr marL="17780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lang="de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Gitter</a:t>
            </a:r>
            <a:endParaRPr sz="1200" dirty="0">
              <a:solidFill>
                <a:srgbClr val="000000"/>
              </a:solidFill>
            </a:endParaRPr>
          </a:p>
          <a:p>
            <a:pPr marL="17780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▪"/>
            </a:pPr>
            <a:r>
              <a:rPr lang="de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Polyeder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D8957"/>
              </a:buClr>
              <a:buSzPts val="1900"/>
              <a:buNone/>
            </a:pPr>
            <a:r>
              <a:rPr lang="de" sz="2000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Global-Planner</a:t>
            </a:r>
            <a:r>
              <a:rPr lang="de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de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Wingdings" panose="05000000000000000000" pitchFamily="2" charset="2"/>
              </a:rPr>
              <a:t></a:t>
            </a:r>
            <a:r>
              <a:rPr lang="de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besten Pfad berechnen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lang="de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Roadmap</a:t>
            </a:r>
            <a:endParaRPr sz="1200" dirty="0">
              <a:solidFill>
                <a:srgbClr val="000000"/>
              </a:solidFill>
            </a:endParaRPr>
          </a:p>
          <a:p>
            <a:pPr marL="17780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lang="de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Zellzerlegung</a:t>
            </a:r>
            <a:endParaRPr sz="1200" dirty="0">
              <a:solidFill>
                <a:srgbClr val="000000"/>
              </a:solidFill>
            </a:endParaRPr>
          </a:p>
          <a:p>
            <a:pPr marL="17780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lang="de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Poten</a:t>
            </a:r>
            <a:r>
              <a:rPr lang="de" sz="2000" dirty="0">
                <a:solidFill>
                  <a:srgbClr val="000000"/>
                </a:solidFill>
              </a:rPr>
              <a:t>t</a:t>
            </a:r>
            <a:r>
              <a:rPr lang="de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ialfeld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D8957"/>
              </a:buClr>
              <a:buSzPts val="1900"/>
              <a:buNone/>
            </a:pPr>
            <a:r>
              <a:rPr lang="de" sz="2000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Local-Planner </a:t>
            </a:r>
            <a:r>
              <a:rPr lang="de" sz="2000" dirty="0">
                <a:solidFill>
                  <a:srgbClr val="000000"/>
                </a:solidFill>
                <a:sym typeface="Wingdings" panose="05000000000000000000" pitchFamily="2" charset="2"/>
              </a:rPr>
              <a:t></a:t>
            </a:r>
            <a:r>
              <a:rPr lang="de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Pfad anpassen an dynamische Umgebung</a:t>
            </a:r>
            <a:endParaRPr sz="2000" u="sng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77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Char char="▪"/>
            </a:pPr>
            <a:r>
              <a:rPr lang="de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Setzen von Zwischenpunkten im globalen Pfad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D8957"/>
              </a:buClr>
              <a:buSzPts val="1900"/>
              <a:buNone/>
            </a:pPr>
            <a:endParaRPr sz="19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5" name="Google Shape;155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41114" y="3194800"/>
            <a:ext cx="2692421" cy="143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8"/>
          <p:cNvPicPr preferRelativeResize="0"/>
          <p:nvPr/>
        </p:nvPicPr>
        <p:blipFill rotWithShape="1">
          <a:blip r:embed="rId4">
            <a:alphaModFix amt="77000"/>
          </a:blip>
          <a:srcRect l="11780" r="7254"/>
          <a:stretch/>
        </p:blipFill>
        <p:spPr>
          <a:xfrm>
            <a:off x="584250" y="1737275"/>
            <a:ext cx="1832001" cy="138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8"/>
          <p:cNvPicPr preferRelativeResize="0"/>
          <p:nvPr/>
        </p:nvPicPr>
        <p:blipFill rotWithShape="1">
          <a:blip r:embed="rId5">
            <a:alphaModFix/>
          </a:blip>
          <a:srcRect l="1503" r="1503"/>
          <a:stretch/>
        </p:blipFill>
        <p:spPr>
          <a:xfrm>
            <a:off x="2387268" y="1791327"/>
            <a:ext cx="1646256" cy="1388023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8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EDF9F7C9-5CCA-4F17-A347-C538CFC51D35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8"/>
          <p:cNvSpPr txBox="1">
            <a:spLocks noGrp="1"/>
          </p:cNvSpPr>
          <p:nvPr>
            <p:ph type="sldNum" idx="12"/>
          </p:nvPr>
        </p:nvSpPr>
        <p:spPr>
          <a:xfrm>
            <a:off x="8280000" y="4860000"/>
            <a:ext cx="3069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8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FF00FF"/>
                </a:solidFill>
              </a:rPr>
              <a:t>.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FF00FF"/>
                </a:solidFill>
              </a:rPr>
              <a:t>ß</a:t>
            </a:r>
            <a:r>
              <a:rPr lang="de" sz="1100">
                <a:solidFill>
                  <a:srgbClr val="000000"/>
                </a:solidFill>
              </a:rPr>
              <a:t>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>
            <a:spLocks noGrp="1"/>
          </p:cNvSpPr>
          <p:nvPr>
            <p:ph type="title"/>
          </p:nvPr>
        </p:nvSpPr>
        <p:spPr>
          <a:xfrm>
            <a:off x="628650" y="958041"/>
            <a:ext cx="34371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8778"/>
              </a:buClr>
              <a:buSzPts val="4100"/>
              <a:buFont typeface="Arial"/>
              <a:buNone/>
            </a:pPr>
            <a:r>
              <a:rPr lang="de" sz="4100">
                <a:solidFill>
                  <a:srgbClr val="000000"/>
                </a:solidFill>
              </a:rPr>
              <a:t>Wegpunkte</a:t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167" name="Google Shape;167;p19"/>
          <p:cNvSpPr txBox="1">
            <a:spLocks noGrp="1"/>
          </p:cNvSpPr>
          <p:nvPr>
            <p:ph type="body" idx="1"/>
          </p:nvPr>
        </p:nvSpPr>
        <p:spPr>
          <a:xfrm>
            <a:off x="4742650" y="378075"/>
            <a:ext cx="4263300" cy="43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 u="sng" dirty="0">
                <a:solidFill>
                  <a:srgbClr val="000000"/>
                </a:solidFill>
              </a:rPr>
              <a:t>Koordinatensystem der Karte</a:t>
            </a:r>
            <a:endParaRPr sz="1400" dirty="0">
              <a:solidFill>
                <a:srgbClr val="000000"/>
              </a:solidFill>
            </a:endParaRPr>
          </a:p>
          <a:p>
            <a:pPr marL="177800" lvl="0" indent="-1905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▪"/>
            </a:pPr>
            <a:r>
              <a:rPr lang="de" sz="2400" dirty="0">
                <a:solidFill>
                  <a:srgbClr val="000000"/>
                </a:solidFill>
              </a:rPr>
              <a:t>kartesisch</a:t>
            </a:r>
            <a:endParaRPr sz="24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2400" u="sng" dirty="0">
                <a:solidFill>
                  <a:srgbClr val="000000"/>
                </a:solidFill>
              </a:rPr>
              <a:t>Koordinatensystem des Turtlebots</a:t>
            </a:r>
            <a:endParaRPr sz="2400" u="sng" dirty="0">
              <a:solidFill>
                <a:srgbClr val="000000"/>
              </a:solidFill>
            </a:endParaRPr>
          </a:p>
          <a:p>
            <a:pPr marL="177800" lvl="0" indent="-1905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▪"/>
            </a:pPr>
            <a:r>
              <a:rPr lang="de" sz="2400" dirty="0">
                <a:solidFill>
                  <a:srgbClr val="000000"/>
                </a:solidFill>
              </a:rPr>
              <a:t>kartesisch</a:t>
            </a:r>
            <a:endParaRPr sz="2400" u="sng" dirty="0">
              <a:solidFill>
                <a:srgbClr val="000000"/>
              </a:solidFill>
            </a:endParaRPr>
          </a:p>
          <a:p>
            <a:pPr marL="34290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000000"/>
                </a:solidFill>
              </a:rPr>
              <a:t>X</a:t>
            </a:r>
            <a:r>
              <a:rPr lang="de" dirty="0">
                <a:solidFill>
                  <a:srgbClr val="000000"/>
                </a:solidFill>
                <a:sym typeface="Wingdings" panose="05000000000000000000" pitchFamily="2" charset="2"/>
              </a:rPr>
              <a:t></a:t>
            </a:r>
            <a:r>
              <a:rPr lang="de" dirty="0">
                <a:solidFill>
                  <a:srgbClr val="000000"/>
                </a:solidFill>
              </a:rPr>
              <a:t>nach </a:t>
            </a:r>
            <a:r>
              <a:rPr lang="de-DE" dirty="0">
                <a:solidFill>
                  <a:srgbClr val="000000"/>
                </a:solidFill>
              </a:rPr>
              <a:t>Norden</a:t>
            </a:r>
            <a:endParaRPr sz="1400" dirty="0">
              <a:solidFill>
                <a:srgbClr val="000000"/>
              </a:solidFill>
            </a:endParaRPr>
          </a:p>
          <a:p>
            <a:pPr marL="34290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000000"/>
                </a:solidFill>
              </a:rPr>
              <a:t>Y</a:t>
            </a:r>
            <a:r>
              <a:rPr lang="de" dirty="0">
                <a:solidFill>
                  <a:srgbClr val="000000"/>
                </a:solidFill>
                <a:sym typeface="Wingdings" panose="05000000000000000000" pitchFamily="2" charset="2"/>
              </a:rPr>
              <a:t></a:t>
            </a:r>
            <a:r>
              <a:rPr lang="de" dirty="0">
                <a:solidFill>
                  <a:srgbClr val="000000"/>
                </a:solidFill>
              </a:rPr>
              <a:t>nach </a:t>
            </a:r>
            <a:r>
              <a:rPr lang="de-DE" dirty="0">
                <a:solidFill>
                  <a:srgbClr val="000000"/>
                </a:solidFill>
              </a:rPr>
              <a:t>Osten</a:t>
            </a:r>
            <a:endParaRPr sz="1400" dirty="0">
              <a:solidFill>
                <a:srgbClr val="000000"/>
              </a:solidFill>
            </a:endParaRPr>
          </a:p>
          <a:p>
            <a:pPr marL="34290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de" dirty="0">
                <a:solidFill>
                  <a:srgbClr val="000000"/>
                </a:solidFill>
              </a:rPr>
              <a:t>Z</a:t>
            </a:r>
            <a:r>
              <a:rPr lang="de" dirty="0">
                <a:solidFill>
                  <a:srgbClr val="000000"/>
                </a:solidFill>
                <a:sym typeface="Wingdings" panose="05000000000000000000" pitchFamily="2" charset="2"/>
              </a:rPr>
              <a:t></a:t>
            </a:r>
            <a:r>
              <a:rPr lang="de" dirty="0">
                <a:solidFill>
                  <a:srgbClr val="000000"/>
                </a:solidFill>
              </a:rPr>
              <a:t>Orientierung</a:t>
            </a:r>
            <a:endParaRPr sz="2200" u="sng" dirty="0">
              <a:solidFill>
                <a:srgbClr val="000000"/>
              </a:solidFill>
            </a:endParaRPr>
          </a:p>
          <a:p>
            <a:pPr marL="177800" lvl="0" indent="-50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D8957"/>
              </a:buClr>
              <a:buSzPts val="1900"/>
              <a:buFont typeface="Noto Sans Symbols"/>
              <a:buNone/>
            </a:pPr>
            <a:endParaRPr sz="19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50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D8957"/>
              </a:buClr>
              <a:buSzPts val="1900"/>
              <a:buFont typeface="Noto Sans Symbols"/>
              <a:buNone/>
            </a:pPr>
            <a:endParaRPr sz="19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5080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D8957"/>
              </a:buClr>
              <a:buSzPts val="1900"/>
              <a:buFont typeface="Noto Sans Symbols"/>
              <a:buNone/>
            </a:pPr>
            <a:endParaRPr sz="19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3D8957"/>
              </a:buClr>
              <a:buSzPts val="1900"/>
              <a:buNone/>
            </a:pPr>
            <a:endParaRPr sz="19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114565" y="2431880"/>
            <a:ext cx="2169070" cy="179347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5DA21CD4-FD4B-4ADD-93DC-F83DF74A7753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9"/>
          <p:cNvSpPr txBox="1">
            <a:spLocks noGrp="1"/>
          </p:cNvSpPr>
          <p:nvPr>
            <p:ph type="sldNum" idx="12"/>
          </p:nvPr>
        </p:nvSpPr>
        <p:spPr>
          <a:xfrm>
            <a:off x="8280000" y="4860000"/>
            <a:ext cx="2049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9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FF00FF"/>
                </a:solidFill>
              </a:rPr>
              <a:t>.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FF00FF"/>
                </a:solidFill>
              </a:rPr>
              <a:t>ß</a:t>
            </a:r>
            <a:r>
              <a:rPr lang="de" sz="1100">
                <a:solidFill>
                  <a:srgbClr val="000000"/>
                </a:solidFill>
              </a:rPr>
              <a:t>,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000000"/>
                </a:solidFill>
              </a:rPr>
              <a:t>. 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REGENHARDT,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C36B86D6-0054-411F-BC2F-4E64EEE425E1}"/>
                  </a:ext>
                </a:extLst>
              </p:cNvPr>
              <p:cNvSpPr txBox="1"/>
              <p:nvPr/>
            </p:nvSpPr>
            <p:spPr>
              <a:xfrm>
                <a:off x="1651963" y="1797234"/>
                <a:ext cx="2975686" cy="11890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⃑"/>
                          <m:ctrlPr>
                            <a:rPr lang="de-DE" sz="24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𝑊𝑃</m:t>
                          </m:r>
                        </m:e>
                      </m:acc>
                      <m:box>
                        <m:boxPr>
                          <m:ctrlPr>
                            <a:rPr lang="de-DE" sz="2400" i="1" smtClean="0">
                              <a:latin typeface="Cambria Math" panose="02040503050406030204" pitchFamily="18" charset="0"/>
                            </a:rPr>
                          </m:ctrlPr>
                        </m:boxPr>
                        <m:e>
                          <m:r>
                            <a:rPr lang="de-DE" sz="2400" i="1" smtClean="0">
                              <a:latin typeface="Cambria Math" panose="02040503050406030204" pitchFamily="18" charset="0"/>
                            </a:rPr>
                            <m:t>≔</m:t>
                          </m:r>
                        </m:e>
                      </m:box>
                      <m:d>
                        <m:dPr>
                          <m:ctrlPr>
                            <a:rPr lang="de-DE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sz="24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de-DE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de-DE" sz="2400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de-DE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de-DE" sz="2400" b="0" i="1" smtClean="0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de-DE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de-DE" sz="2400" b="0" i="1" smtClean="0">
                                        <a:latin typeface="Cambria Math" panose="02040503050406030204" pitchFamily="18" charset="0"/>
                                      </a:rPr>
                                      <m:t>𝑧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de-DE" sz="2400" i="1" smtClean="0">
                          <a:latin typeface="Cambria Math" panose="02040503050406030204" pitchFamily="18" charset="0"/>
                        </a:rPr>
                        <m:t>≜</m:t>
                      </m:r>
                      <m:d>
                        <m:dPr>
                          <m:ctrlPr>
                            <a:rPr lang="de-DE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de-DE" sz="2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2400" i="1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de-DE" sz="240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𝜃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de-DE" sz="2400" dirty="0"/>
              </a:p>
            </p:txBody>
          </p:sp>
        </mc:Choice>
        <mc:Fallback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C36B86D6-0054-411F-BC2F-4E64EEE425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1963" y="1797234"/>
                <a:ext cx="2975686" cy="118904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>
            <a:spLocks noGrp="1"/>
          </p:cNvSpPr>
          <p:nvPr>
            <p:ph type="title"/>
          </p:nvPr>
        </p:nvSpPr>
        <p:spPr>
          <a:xfrm>
            <a:off x="1651000" y="273850"/>
            <a:ext cx="68643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Gazebo</a:t>
            </a:r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body" idx="1"/>
          </p:nvPr>
        </p:nvSpPr>
        <p:spPr>
          <a:xfrm>
            <a:off x="1214450" y="1369225"/>
            <a:ext cx="73008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00000"/>
                </a:solidFill>
              </a:rPr>
              <a:t>Simulationsumgebung (</a:t>
            </a:r>
            <a:r>
              <a:rPr lang="de" b="1">
                <a:solidFill>
                  <a:srgbClr val="000000"/>
                </a:solidFill>
              </a:rPr>
              <a:t>Linux</a:t>
            </a:r>
            <a:r>
              <a:rPr lang="de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b="1">
                <a:solidFill>
                  <a:srgbClr val="000000"/>
                </a:solidFill>
              </a:rPr>
              <a:t>2002 </a:t>
            </a:r>
            <a:r>
              <a:rPr lang="de">
                <a:solidFill>
                  <a:srgbClr val="000000"/>
                </a:solidFill>
              </a:rPr>
              <a:t>durch Dr. Andrew Howard, Nate Koenig (</a:t>
            </a:r>
            <a:r>
              <a:rPr lang="de" b="1">
                <a:solidFill>
                  <a:srgbClr val="000000"/>
                </a:solidFill>
              </a:rPr>
              <a:t>USC</a:t>
            </a:r>
            <a:r>
              <a:rPr lang="de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00000"/>
                </a:solidFill>
              </a:rPr>
              <a:t>Seit </a:t>
            </a:r>
            <a:r>
              <a:rPr lang="de" b="1">
                <a:solidFill>
                  <a:srgbClr val="000000"/>
                </a:solidFill>
              </a:rPr>
              <a:t>2012 </a:t>
            </a:r>
            <a:r>
              <a:rPr lang="de" i="1">
                <a:solidFill>
                  <a:srgbClr val="000000"/>
                </a:solidFill>
              </a:rPr>
              <a:t>Open Source Robotics Foundation</a:t>
            </a:r>
            <a:r>
              <a:rPr lang="de">
                <a:solidFill>
                  <a:srgbClr val="000000"/>
                </a:solidFill>
              </a:rPr>
              <a:t> (</a:t>
            </a:r>
            <a:r>
              <a:rPr lang="de" b="1">
                <a:solidFill>
                  <a:srgbClr val="000000"/>
                </a:solidFill>
              </a:rPr>
              <a:t>OSRF</a:t>
            </a:r>
            <a:r>
              <a:rPr lang="de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de">
                <a:solidFill>
                  <a:srgbClr val="000000"/>
                </a:solidFill>
              </a:rPr>
              <a:t>Gazebo </a:t>
            </a:r>
            <a:r>
              <a:rPr lang="de" b="1">
                <a:solidFill>
                  <a:srgbClr val="000000"/>
                </a:solidFill>
              </a:rPr>
              <a:t>Server</a:t>
            </a:r>
            <a:r>
              <a:rPr lang="de">
                <a:solidFill>
                  <a:srgbClr val="000000"/>
                </a:solidFill>
              </a:rPr>
              <a:t>: 	Physik- und Sensor-Engine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de">
                <a:solidFill>
                  <a:srgbClr val="000000"/>
                </a:solidFill>
              </a:rPr>
              <a:t>Graphical </a:t>
            </a:r>
            <a:r>
              <a:rPr lang="de" b="1">
                <a:solidFill>
                  <a:srgbClr val="000000"/>
                </a:solidFill>
              </a:rPr>
              <a:t>Client</a:t>
            </a:r>
            <a:r>
              <a:rPr lang="de">
                <a:solidFill>
                  <a:srgbClr val="000000"/>
                </a:solidFill>
              </a:rPr>
              <a:t>: 	GUI, Visualisierung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100" b="1">
                <a:solidFill>
                  <a:srgbClr val="000000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$ roslaunch turtlebot3_gazebo turtlebot3_HAWK1.launch</a:t>
            </a:r>
            <a:endParaRPr sz="2300">
              <a:solidFill>
                <a:srgbClr val="000000"/>
              </a:solidFill>
            </a:endParaRPr>
          </a:p>
        </p:txBody>
      </p:sp>
      <p:sp>
        <p:nvSpPr>
          <p:cNvPr id="180" name="Google Shape;180;p20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C4ECA837-113F-4C7E-AD73-4AE22D8A80B8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0"/>
          <p:cNvSpPr txBox="1">
            <a:spLocks noGrp="1"/>
          </p:cNvSpPr>
          <p:nvPr>
            <p:ph type="sldNum" idx="12"/>
          </p:nvPr>
        </p:nvSpPr>
        <p:spPr>
          <a:xfrm>
            <a:off x="8280000" y="4860000"/>
            <a:ext cx="2049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0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FF00FF"/>
                </a:solidFill>
              </a:rPr>
              <a:t>.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REGENHARDT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2875" y="166700"/>
            <a:ext cx="1327750" cy="15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A16C721-144E-4E6E-895C-C503D725F88B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1"/>
          <p:cNvSpPr txBox="1">
            <a:spLocks noGrp="1"/>
          </p:cNvSpPr>
          <p:nvPr>
            <p:ph type="sldNum" idx="12"/>
          </p:nvPr>
        </p:nvSpPr>
        <p:spPr>
          <a:xfrm>
            <a:off x="8280000" y="4860000"/>
            <a:ext cx="2049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1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FF00FF"/>
                </a:solidFill>
              </a:rPr>
              <a:t>.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REGENHARDT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4000" y="486016"/>
            <a:ext cx="7416000" cy="4171469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>
            <a:spLocks noGrp="1"/>
          </p:cNvSpPr>
          <p:nvPr>
            <p:ph type="body" idx="1"/>
          </p:nvPr>
        </p:nvSpPr>
        <p:spPr>
          <a:xfrm>
            <a:off x="628650" y="1354725"/>
            <a:ext cx="542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00000"/>
                </a:solidFill>
              </a:rPr>
              <a:t>2D/3D CAD Software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i="1">
                <a:solidFill>
                  <a:srgbClr val="000000"/>
                </a:solidFill>
              </a:rPr>
              <a:t>Solid Edge</a:t>
            </a:r>
            <a:r>
              <a:rPr lang="de">
                <a:solidFill>
                  <a:srgbClr val="000000"/>
                </a:solidFill>
              </a:rPr>
              <a:t> (</a:t>
            </a:r>
            <a:r>
              <a:rPr lang="de" b="1">
                <a:solidFill>
                  <a:srgbClr val="000000"/>
                </a:solidFill>
              </a:rPr>
              <a:t>Siemens</a:t>
            </a:r>
            <a:r>
              <a:rPr lang="de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de">
                <a:solidFill>
                  <a:srgbClr val="000000"/>
                </a:solidFill>
              </a:rPr>
              <a:t>Grundriss, Tisch, Schrank, Kartonbox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>
                <a:solidFill>
                  <a:srgbClr val="000000"/>
                </a:solidFill>
              </a:rPr>
              <a:t>Über Gazebo </a:t>
            </a:r>
            <a:r>
              <a:rPr lang="de" i="1">
                <a:solidFill>
                  <a:srgbClr val="000000"/>
                </a:solidFill>
              </a:rPr>
              <a:t>Modell-Builder</a:t>
            </a:r>
            <a:r>
              <a:rPr lang="de">
                <a:solidFill>
                  <a:srgbClr val="000000"/>
                </a:solidFill>
              </a:rPr>
              <a:t> </a:t>
            </a:r>
            <a:r>
              <a:rPr lang="de" b="1">
                <a:solidFill>
                  <a:srgbClr val="000000"/>
                </a:solidFill>
              </a:rPr>
              <a:t>.stl</a:t>
            </a:r>
            <a:r>
              <a:rPr lang="de">
                <a:solidFill>
                  <a:srgbClr val="000000"/>
                </a:solidFill>
              </a:rPr>
              <a:t> importieren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de" sz="1100" b="1">
                <a:solidFill>
                  <a:srgbClr val="000000"/>
                </a:solidFill>
                <a:highlight>
                  <a:srgbClr val="D9D9D9"/>
                </a:highlight>
                <a:latin typeface="Courier New"/>
                <a:ea typeface="Courier New"/>
                <a:cs typeface="Courier New"/>
                <a:sym typeface="Courier New"/>
              </a:rPr>
              <a:t>https://github.com/regenhardthawk/Robotik-Projekt-WiSe2020</a:t>
            </a:r>
            <a:endParaRPr sz="1100" b="1">
              <a:solidFill>
                <a:srgbClr val="000000"/>
              </a:solidFill>
              <a:highlight>
                <a:srgbClr val="D9D9D9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 txBox="1">
            <a:spLocks noGrp="1"/>
          </p:cNvSpPr>
          <p:nvPr>
            <p:ph type="title"/>
          </p:nvPr>
        </p:nvSpPr>
        <p:spPr>
          <a:xfrm>
            <a:off x="1651000" y="273850"/>
            <a:ext cx="68643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</a:rPr>
              <a:t>Modellbildung</a:t>
            </a:r>
            <a:endParaRPr/>
          </a:p>
        </p:txBody>
      </p:sp>
      <p:sp>
        <p:nvSpPr>
          <p:cNvPr id="199" name="Google Shape;199;p22"/>
          <p:cNvSpPr txBox="1">
            <a:spLocks noGrp="1"/>
          </p:cNvSpPr>
          <p:nvPr>
            <p:ph type="dt" idx="10"/>
          </p:nvPr>
        </p:nvSpPr>
        <p:spPr>
          <a:xfrm>
            <a:off x="180000" y="4860000"/>
            <a:ext cx="8382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AD61F5DD-4AB8-43DE-9528-405130287D8C}" type="datetime1">
              <a:rPr lang="de-DE" sz="1100" smtClean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07.01.2021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2"/>
          <p:cNvSpPr txBox="1">
            <a:spLocks noGrp="1"/>
          </p:cNvSpPr>
          <p:nvPr>
            <p:ph type="sldNum" idx="12"/>
          </p:nvPr>
        </p:nvSpPr>
        <p:spPr>
          <a:xfrm>
            <a:off x="8280000" y="4860000"/>
            <a:ext cx="2049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2"/>
          <p:cNvSpPr txBox="1">
            <a:spLocks noGrp="1"/>
          </p:cNvSpPr>
          <p:nvPr>
            <p:ph type="ftr" idx="11"/>
          </p:nvPr>
        </p:nvSpPr>
        <p:spPr>
          <a:xfrm>
            <a:off x="3058150" y="4860000"/>
            <a:ext cx="3086100" cy="2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de" sz="1100">
                <a:solidFill>
                  <a:srgbClr val="000000"/>
                </a:solidFill>
              </a:rPr>
              <a:t>.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</a:t>
            </a:r>
            <a:r>
              <a:rPr lang="de" sz="1100">
                <a:solidFill>
                  <a:srgbClr val="000000"/>
                </a:solidFill>
              </a:rPr>
              <a:t>ß,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J</a:t>
            </a:r>
            <a:r>
              <a:rPr lang="de" sz="1100">
                <a:solidFill>
                  <a:srgbClr val="FF00FF"/>
                </a:solidFill>
              </a:rPr>
              <a:t>. </a:t>
            </a:r>
            <a:r>
              <a:rPr lang="de" sz="1100">
                <a:solidFill>
                  <a:srgbClr val="FF00FF"/>
                </a:solidFill>
                <a:latin typeface="Arial"/>
                <a:ea typeface="Arial"/>
                <a:cs typeface="Arial"/>
                <a:sym typeface="Arial"/>
              </a:rPr>
              <a:t>REGENHARDT</a:t>
            </a:r>
            <a:r>
              <a:rPr lang="de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R. SCHEEL</a:t>
            </a:r>
            <a:endParaRPr sz="1100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6250"/>
            <a:ext cx="4610100" cy="221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2425" y="1408702"/>
            <a:ext cx="2326099" cy="2326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3300" y="1623950"/>
            <a:ext cx="2199725" cy="3519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32550" y="3558925"/>
            <a:ext cx="1506576" cy="150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LightSeedLeftStep">
      <a:dk1>
        <a:srgbClr val="000000"/>
      </a:dk1>
      <a:lt1>
        <a:srgbClr val="FFFFFF"/>
      </a:lt1>
      <a:dk2>
        <a:srgbClr val="33351E"/>
      </a:dk2>
      <a:lt2>
        <a:srgbClr val="E8E2E3"/>
      </a:lt2>
      <a:accent1>
        <a:srgbClr val="63AF9D"/>
      </a:accent1>
      <a:accent2>
        <a:srgbClr val="56B376"/>
      </a:accent2>
      <a:accent3>
        <a:srgbClr val="62B25C"/>
      </a:accent3>
      <a:accent4>
        <a:srgbClr val="80AE53"/>
      </a:accent4>
      <a:accent5>
        <a:srgbClr val="A0A662"/>
      </a:accent5>
      <a:accent6>
        <a:srgbClr val="BC9C58"/>
      </a:accent6>
      <a:hlink>
        <a:srgbClr val="AE697A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755</Words>
  <Application>Microsoft Office PowerPoint</Application>
  <PresentationFormat>Bildschirmpräsentation (16:9)</PresentationFormat>
  <Paragraphs>198</Paragraphs>
  <Slides>19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Arial</vt:lpstr>
      <vt:lpstr>Avenir</vt:lpstr>
      <vt:lpstr>Cambria Math</vt:lpstr>
      <vt:lpstr>Courier New</vt:lpstr>
      <vt:lpstr>Noto Sans Symbols</vt:lpstr>
      <vt:lpstr>Wingdings</vt:lpstr>
      <vt:lpstr>ExploreVTI</vt:lpstr>
      <vt:lpstr>PowerPoint-Präsentation</vt:lpstr>
      <vt:lpstr>PowerPoint-Präsentation</vt:lpstr>
      <vt:lpstr>PowerPoint-Präsentation</vt:lpstr>
      <vt:lpstr>PowerPoint-Präsentation</vt:lpstr>
      <vt:lpstr>Pfadplanung</vt:lpstr>
      <vt:lpstr>Wegpunkte</vt:lpstr>
      <vt:lpstr>Gazebo</vt:lpstr>
      <vt:lpstr>PowerPoint-Präsentation</vt:lpstr>
      <vt:lpstr>Modellbildung</vt:lpstr>
      <vt:lpstr>RViz</vt:lpstr>
      <vt:lpstr>PowerPoint-Präsentation</vt:lpstr>
      <vt:lpstr>Das Programm</vt:lpstr>
      <vt:lpstr>Bibliotheken</vt:lpstr>
      <vt:lpstr>Wegpunkte aus einer .txt-Datei einlesen</vt:lpstr>
      <vt:lpstr>Wegpunkte publishen</vt:lpstr>
      <vt:lpstr>Callback</vt:lpstr>
      <vt:lpstr>Aktion am Wegpunkt</vt:lpstr>
      <vt:lpstr>kritische Betrachtung</vt:lpstr>
      <vt:lpstr>Wir bedanken uns für Ihre Aufmerksamkeit.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Chiara Gruß</dc:creator>
  <cp:lastModifiedBy>Chiara Teresa Gruß</cp:lastModifiedBy>
  <cp:revision>13</cp:revision>
  <dcterms:modified xsi:type="dcterms:W3CDTF">2021-01-07T15:04:49Z</dcterms:modified>
</cp:coreProperties>
</file>